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4" r:id="rId3"/>
    <p:sldId id="285" r:id="rId4"/>
    <p:sldId id="259" r:id="rId5"/>
    <p:sldId id="287" r:id="rId6"/>
    <p:sldId id="286" r:id="rId7"/>
    <p:sldId id="257" r:id="rId8"/>
    <p:sldId id="258" r:id="rId9"/>
    <p:sldId id="279" r:id="rId10"/>
    <p:sldId id="280" r:id="rId11"/>
    <p:sldId id="282" r:id="rId12"/>
    <p:sldId id="281" r:id="rId13"/>
    <p:sldId id="283" r:id="rId14"/>
    <p:sldId id="260" r:id="rId15"/>
    <p:sldId id="261" r:id="rId16"/>
    <p:sldId id="262" r:id="rId17"/>
    <p:sldId id="263" r:id="rId18"/>
    <p:sldId id="288" r:id="rId19"/>
    <p:sldId id="264" r:id="rId20"/>
    <p:sldId id="265" r:id="rId21"/>
    <p:sldId id="266" r:id="rId22"/>
    <p:sldId id="267" r:id="rId23"/>
    <p:sldId id="268" r:id="rId24"/>
    <p:sldId id="269" r:id="rId25"/>
    <p:sldId id="270" r:id="rId26"/>
    <p:sldId id="271" r:id="rId2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53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2017/6/6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2017/6/6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2017/6/6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2017/6/6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2017/6/6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2017/6/6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2017/6/6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2017/6/6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2017/6/6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2017/6/6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2017/6/6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19000"/>
            <a:lum/>
          </a:blip>
          <a:srcRect/>
          <a:stretch>
            <a:fillRect t="-25000" b="-25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2017/6/6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971600" y="1052736"/>
            <a:ext cx="7416824" cy="1326009"/>
          </a:xfrm>
        </p:spPr>
        <p:txBody>
          <a:bodyPr>
            <a:normAutofit fontScale="90000"/>
          </a:bodyPr>
          <a:lstStyle/>
          <a:p>
            <a:r>
              <a:rPr lang="zh-CN" altLang="en-US" b="1" dirty="0" smtClean="0"/>
              <a:t>第一单元 美术作品的深层意蕴</a:t>
            </a:r>
            <a:endParaRPr lang="zh-CN" altLang="en-US" b="1" dirty="0"/>
          </a:p>
        </p:txBody>
      </p:sp>
      <p:sp>
        <p:nvSpPr>
          <p:cNvPr id="3" name="副标题 2"/>
          <p:cNvSpPr>
            <a:spLocks noGrp="1"/>
          </p:cNvSpPr>
          <p:nvPr>
            <p:ph type="subTitle" idx="1"/>
          </p:nvPr>
        </p:nvSpPr>
        <p:spPr>
          <a:xfrm>
            <a:off x="1403648" y="2780928"/>
            <a:ext cx="6400800" cy="1752600"/>
          </a:xfrm>
        </p:spPr>
        <p:txBody>
          <a:bodyPr>
            <a:normAutofit/>
          </a:bodyPr>
          <a:lstStyle/>
          <a:p>
            <a:r>
              <a:rPr lang="zh-CN" altLang="en-US" sz="5400" b="1" dirty="0" smtClean="0">
                <a:solidFill>
                  <a:srgbClr val="C00000"/>
                </a:solidFill>
              </a:rPr>
              <a:t>第</a:t>
            </a:r>
            <a:r>
              <a:rPr lang="en-US" altLang="zh-CN" sz="5400" b="1" dirty="0" smtClean="0">
                <a:solidFill>
                  <a:srgbClr val="C00000"/>
                </a:solidFill>
              </a:rPr>
              <a:t>2</a:t>
            </a:r>
            <a:r>
              <a:rPr lang="zh-CN" altLang="en-US" sz="5400" b="1" dirty="0" smtClean="0">
                <a:solidFill>
                  <a:srgbClr val="C00000"/>
                </a:solidFill>
              </a:rPr>
              <a:t>课 弘扬真善美</a:t>
            </a:r>
            <a:endParaRPr lang="zh-CN" altLang="en-US" sz="5400" b="1" dirty="0">
              <a:solidFill>
                <a:srgbClr val="C00000"/>
              </a:solidFill>
            </a:endParaRPr>
          </a:p>
        </p:txBody>
      </p:sp>
      <p:sp>
        <p:nvSpPr>
          <p:cNvPr id="4" name="TextBox 3"/>
          <p:cNvSpPr txBox="1"/>
          <p:nvPr/>
        </p:nvSpPr>
        <p:spPr>
          <a:xfrm>
            <a:off x="5868144" y="4869160"/>
            <a:ext cx="2791149" cy="1384995"/>
          </a:xfrm>
          <a:prstGeom prst="rect">
            <a:avLst/>
          </a:prstGeom>
          <a:noFill/>
        </p:spPr>
        <p:txBody>
          <a:bodyPr wrap="none" rtlCol="0">
            <a:spAutoFit/>
          </a:bodyPr>
          <a:lstStyle/>
          <a:p>
            <a:r>
              <a:rPr lang="zh-CN" altLang="en-US" sz="2800" b="1" dirty="0" smtClean="0"/>
              <a:t>主讲人：王双双</a:t>
            </a:r>
            <a:endParaRPr lang="en-US" altLang="zh-CN" sz="2800" b="1" dirty="0" smtClean="0"/>
          </a:p>
          <a:p>
            <a:r>
              <a:rPr lang="zh-CN" altLang="en-US" sz="2800" b="1" dirty="0" smtClean="0"/>
              <a:t>   </a:t>
            </a:r>
            <a:endParaRPr lang="en-US" altLang="zh-CN" sz="2800" b="1" dirty="0" smtClean="0"/>
          </a:p>
          <a:p>
            <a:r>
              <a:rPr lang="en-US" altLang="zh-CN" sz="2800" b="1" dirty="0" smtClean="0"/>
              <a:t> </a:t>
            </a:r>
            <a:r>
              <a:rPr lang="zh-CN" altLang="en-US" sz="2800" b="1" dirty="0" smtClean="0"/>
              <a:t>学校：曾沃学校</a:t>
            </a:r>
            <a:endParaRPr lang="zh-CN" altLang="en-US" sz="28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21506" name="Picture 2"/>
          <p:cNvPicPr>
            <a:picLocks noChangeAspect="1" noChangeArrowheads="1"/>
          </p:cNvPicPr>
          <p:nvPr/>
        </p:nvPicPr>
        <p:blipFill>
          <a:blip r:embed="rId2" cstate="print"/>
          <a:srcRect/>
          <a:stretch>
            <a:fillRect/>
          </a:stretch>
        </p:blipFill>
        <p:spPr bwMode="auto">
          <a:xfrm>
            <a:off x="179511" y="332656"/>
            <a:ext cx="6136295" cy="6120680"/>
          </a:xfrm>
          <a:prstGeom prst="rect">
            <a:avLst/>
          </a:prstGeom>
          <a:noFill/>
          <a:ln w="9525">
            <a:noFill/>
            <a:miter lim="800000"/>
            <a:headEnd/>
            <a:tailEnd/>
          </a:ln>
        </p:spPr>
      </p:pic>
      <p:sp>
        <p:nvSpPr>
          <p:cNvPr id="5" name="矩形 4"/>
          <p:cNvSpPr/>
          <p:nvPr/>
        </p:nvSpPr>
        <p:spPr>
          <a:xfrm>
            <a:off x="6444208" y="542285"/>
            <a:ext cx="2430016" cy="5693866"/>
          </a:xfrm>
          <a:prstGeom prst="rect">
            <a:avLst/>
          </a:prstGeom>
        </p:spPr>
        <p:txBody>
          <a:bodyPr wrap="square">
            <a:spAutoFit/>
          </a:bodyPr>
          <a:lstStyle/>
          <a:p>
            <a:r>
              <a:rPr lang="zh-CN" altLang="en-US" sz="2800" b="1" dirty="0" smtClean="0">
                <a:solidFill>
                  <a:srgbClr val="C00000"/>
                </a:solidFill>
              </a:rPr>
              <a:t>北京故宫</a:t>
            </a:r>
            <a:r>
              <a:rPr lang="zh-CN" altLang="en-US" sz="2400" b="1" dirty="0" smtClean="0"/>
              <a:t>，旧称紫禁城，位于北京中轴线的中心，是明清两个朝代的皇宫，是世界上现存规模最大、保存最为完整的木质结构的宫殿型建筑。故宫入选了世界文化遗产，是全国重点文物保护单位，国家</a:t>
            </a:r>
            <a:r>
              <a:rPr lang="en-US" altLang="zh-CN" sz="2400" b="1" dirty="0" smtClean="0"/>
              <a:t>AAAAA</a:t>
            </a:r>
            <a:r>
              <a:rPr lang="zh-CN" altLang="en-US" sz="2400" b="1" dirty="0" smtClean="0"/>
              <a:t>级旅游景区。</a:t>
            </a:r>
            <a:endParaRPr lang="zh-CN" altLang="en-US" sz="24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22530" name="Picture 2"/>
          <p:cNvPicPr>
            <a:picLocks noChangeAspect="1" noChangeArrowheads="1"/>
          </p:cNvPicPr>
          <p:nvPr/>
        </p:nvPicPr>
        <p:blipFill>
          <a:blip r:embed="rId2" cstate="print"/>
          <a:srcRect/>
          <a:stretch>
            <a:fillRect/>
          </a:stretch>
        </p:blipFill>
        <p:spPr bwMode="auto">
          <a:xfrm>
            <a:off x="0" y="188640"/>
            <a:ext cx="8892480" cy="628868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20482" name="Picture 2"/>
          <p:cNvPicPr>
            <a:picLocks noChangeAspect="1" noChangeArrowheads="1"/>
          </p:cNvPicPr>
          <p:nvPr/>
        </p:nvPicPr>
        <p:blipFill>
          <a:blip r:embed="rId2" cstate="print"/>
          <a:srcRect/>
          <a:stretch>
            <a:fillRect/>
          </a:stretch>
        </p:blipFill>
        <p:spPr bwMode="auto">
          <a:xfrm>
            <a:off x="288032" y="16827"/>
            <a:ext cx="8532440" cy="5428397"/>
          </a:xfrm>
          <a:prstGeom prst="rect">
            <a:avLst/>
          </a:prstGeom>
          <a:noFill/>
          <a:ln w="9525">
            <a:noFill/>
            <a:miter lim="800000"/>
            <a:headEnd/>
            <a:tailEnd/>
          </a:ln>
        </p:spPr>
      </p:pic>
      <p:sp>
        <p:nvSpPr>
          <p:cNvPr id="5" name="TextBox 4"/>
          <p:cNvSpPr txBox="1"/>
          <p:nvPr/>
        </p:nvSpPr>
        <p:spPr>
          <a:xfrm>
            <a:off x="251520" y="5589240"/>
            <a:ext cx="8496944" cy="954107"/>
          </a:xfrm>
          <a:prstGeom prst="rect">
            <a:avLst/>
          </a:prstGeom>
          <a:noFill/>
        </p:spPr>
        <p:txBody>
          <a:bodyPr wrap="square" rtlCol="0">
            <a:spAutoFit/>
          </a:bodyPr>
          <a:lstStyle/>
          <a:p>
            <a:r>
              <a:rPr lang="zh-CN" altLang="en-US" sz="2800" b="1" dirty="0" smtClean="0"/>
              <a:t>宫殿庄严宏伟，采用对称格局，充分张扬了皇权尊严与神圣，蕴含</a:t>
            </a:r>
            <a:r>
              <a:rPr lang="zh-CN" altLang="en-US" sz="2800" b="1" dirty="0" smtClean="0">
                <a:solidFill>
                  <a:srgbClr val="C00000"/>
                </a:solidFill>
              </a:rPr>
              <a:t>朝野和谐</a:t>
            </a:r>
            <a:r>
              <a:rPr lang="zh-CN" altLang="en-US" sz="2800" b="1" dirty="0" smtClean="0"/>
              <a:t>，</a:t>
            </a:r>
            <a:r>
              <a:rPr lang="zh-CN" altLang="en-US" sz="2800" b="1" dirty="0" smtClean="0">
                <a:solidFill>
                  <a:srgbClr val="C00000"/>
                </a:solidFill>
              </a:rPr>
              <a:t>社稷稳定</a:t>
            </a:r>
            <a:r>
              <a:rPr lang="zh-CN" altLang="en-US" sz="2800" b="1" dirty="0" smtClean="0"/>
              <a:t>的寓意。</a:t>
            </a:r>
            <a:endParaRPr lang="zh-CN" altLang="en-US"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dirty="0"/>
          </a:p>
        </p:txBody>
      </p:sp>
      <p:pic>
        <p:nvPicPr>
          <p:cNvPr id="23554" name="Picture 2"/>
          <p:cNvPicPr>
            <a:picLocks noChangeAspect="1" noChangeArrowheads="1"/>
          </p:cNvPicPr>
          <p:nvPr/>
        </p:nvPicPr>
        <p:blipFill>
          <a:blip r:embed="rId2" cstate="print"/>
          <a:srcRect/>
          <a:stretch>
            <a:fillRect/>
          </a:stretch>
        </p:blipFill>
        <p:spPr bwMode="auto">
          <a:xfrm>
            <a:off x="24604" y="72008"/>
            <a:ext cx="5555508" cy="6669360"/>
          </a:xfrm>
          <a:prstGeom prst="rect">
            <a:avLst/>
          </a:prstGeom>
          <a:noFill/>
          <a:ln w="9525">
            <a:noFill/>
            <a:miter lim="800000"/>
            <a:headEnd/>
            <a:tailEnd/>
          </a:ln>
        </p:spPr>
      </p:pic>
      <p:sp>
        <p:nvSpPr>
          <p:cNvPr id="5" name="矩形 4"/>
          <p:cNvSpPr/>
          <p:nvPr/>
        </p:nvSpPr>
        <p:spPr>
          <a:xfrm>
            <a:off x="5724128" y="620688"/>
            <a:ext cx="3203848" cy="5447645"/>
          </a:xfrm>
          <a:prstGeom prst="rect">
            <a:avLst/>
          </a:prstGeom>
        </p:spPr>
        <p:txBody>
          <a:bodyPr wrap="square">
            <a:spAutoFit/>
          </a:bodyPr>
          <a:lstStyle/>
          <a:p>
            <a:r>
              <a:rPr lang="zh-CN" altLang="en-US" sz="3200" b="1" dirty="0" smtClean="0"/>
              <a:t>请同学们对比以下两幅中外作品，说说你所看到的内容和感受。</a:t>
            </a:r>
            <a:endParaRPr lang="en-US" altLang="zh-CN" sz="3200" b="1" dirty="0" smtClean="0"/>
          </a:p>
          <a:p>
            <a:endParaRPr lang="en-US" altLang="zh-CN" sz="3200" b="1" dirty="0" smtClean="0"/>
          </a:p>
          <a:p>
            <a:endParaRPr lang="en-US" altLang="zh-CN" sz="3200" b="1" dirty="0" smtClean="0"/>
          </a:p>
          <a:p>
            <a:r>
              <a:rPr lang="zh-CN" altLang="en-US" sz="3200" b="1" dirty="0" smtClean="0"/>
              <a:t>从作品的构图和内容，能联想到作者的创作意图吗？</a:t>
            </a:r>
            <a:r>
              <a:rPr lang="zh-CN" altLang="en-US" sz="2800" b="1" dirty="0" smtClean="0"/>
              <a:t/>
            </a:r>
            <a:br>
              <a:rPr lang="zh-CN" altLang="en-US" sz="2800" b="1" dirty="0" smtClean="0"/>
            </a:br>
            <a:endParaRPr lang="zh-CN" altLang="en-US" sz="28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 </a:t>
            </a:r>
            <a:endParaRPr lang="zh-CN" altLang="en-US" dirty="0"/>
          </a:p>
        </p:txBody>
      </p:sp>
      <p:sp>
        <p:nvSpPr>
          <p:cNvPr id="3" name="内容占位符 2"/>
          <p:cNvSpPr>
            <a:spLocks noGrp="1"/>
          </p:cNvSpPr>
          <p:nvPr>
            <p:ph idx="1"/>
          </p:nvPr>
        </p:nvSpPr>
        <p:spPr/>
        <p:txBody>
          <a:bodyPr/>
          <a:lstStyle/>
          <a:p>
            <a:endParaRPr lang="zh-CN" altLang="en-US"/>
          </a:p>
        </p:txBody>
      </p:sp>
      <p:pic>
        <p:nvPicPr>
          <p:cNvPr id="15362" name="Picture 2" descr="http://p2.so.qhmsg.com/t019f7bbe50d7892687.jpg"/>
          <p:cNvPicPr>
            <a:picLocks noChangeAspect="1" noChangeArrowheads="1"/>
          </p:cNvPicPr>
          <p:nvPr/>
        </p:nvPicPr>
        <p:blipFill>
          <a:blip r:embed="rId2" cstate="print"/>
          <a:srcRect/>
          <a:stretch>
            <a:fillRect/>
          </a:stretch>
        </p:blipFill>
        <p:spPr bwMode="auto">
          <a:xfrm>
            <a:off x="29591" y="44624"/>
            <a:ext cx="9114409" cy="4392488"/>
          </a:xfrm>
          <a:prstGeom prst="rect">
            <a:avLst/>
          </a:prstGeom>
          <a:noFill/>
        </p:spPr>
      </p:pic>
      <p:sp>
        <p:nvSpPr>
          <p:cNvPr id="7" name="矩形 6"/>
          <p:cNvSpPr/>
          <p:nvPr/>
        </p:nvSpPr>
        <p:spPr>
          <a:xfrm>
            <a:off x="395536" y="4509120"/>
            <a:ext cx="8280920" cy="2000548"/>
          </a:xfrm>
          <a:prstGeom prst="rect">
            <a:avLst/>
          </a:prstGeom>
        </p:spPr>
        <p:txBody>
          <a:bodyPr wrap="square">
            <a:spAutoFit/>
          </a:bodyPr>
          <a:lstStyle/>
          <a:p>
            <a:r>
              <a:rPr lang="en-US" altLang="zh-CN" sz="2800" b="1" dirty="0" smtClean="0">
                <a:solidFill>
                  <a:srgbClr val="C00000"/>
                </a:solidFill>
              </a:rPr>
              <a:t>《</a:t>
            </a:r>
            <a:r>
              <a:rPr lang="zh-CN" altLang="en-US" sz="2800" b="1" dirty="0" smtClean="0">
                <a:solidFill>
                  <a:srgbClr val="C00000"/>
                </a:solidFill>
              </a:rPr>
              <a:t>夯歌</a:t>
            </a:r>
            <a:r>
              <a:rPr lang="en-US" altLang="zh-CN" sz="2800" b="1" dirty="0" smtClean="0">
                <a:solidFill>
                  <a:srgbClr val="C00000"/>
                </a:solidFill>
              </a:rPr>
              <a:t>》</a:t>
            </a:r>
            <a:r>
              <a:rPr lang="zh-CN" altLang="en-US" sz="2400" b="1" dirty="0" smtClean="0"/>
              <a:t>油画，王文彬。</a:t>
            </a:r>
            <a:r>
              <a:rPr lang="zh-CN" altLang="zh-CN" sz="2400" b="1" dirty="0" smtClean="0"/>
              <a:t>生动形象地再现了新中国成立后</a:t>
            </a:r>
            <a:r>
              <a:rPr lang="en-US" altLang="zh-CN" sz="2400" b="1" dirty="0" smtClean="0"/>
              <a:t>60</a:t>
            </a:r>
            <a:r>
              <a:rPr lang="zh-CN" altLang="zh-CN" sz="2400" b="1" dirty="0" smtClean="0"/>
              <a:t>年代后期到</a:t>
            </a:r>
            <a:r>
              <a:rPr lang="en-US" altLang="zh-CN" sz="2400" b="1" dirty="0" smtClean="0"/>
              <a:t>70</a:t>
            </a:r>
            <a:r>
              <a:rPr lang="zh-CN" altLang="zh-CN" sz="2400" b="1" dirty="0" smtClean="0"/>
              <a:t>年代后期我国社会的精神风貌。将人物处理在视平线以上的位置，并呈</a:t>
            </a:r>
            <a:r>
              <a:rPr lang="zh-CN" altLang="zh-CN" sz="2400" b="1" dirty="0" smtClean="0">
                <a:solidFill>
                  <a:srgbClr val="C00000"/>
                </a:solidFill>
              </a:rPr>
              <a:t>放射状的动 感布局</a:t>
            </a:r>
            <a:r>
              <a:rPr lang="zh-CN" altLang="zh-CN" sz="2400" b="1" dirty="0" smtClean="0"/>
              <a:t>，给人以高大升腾的感觉。富有装饰意味的色彩处理加强了这个热火朝天的劳动场面的勃勃生机，这是对</a:t>
            </a:r>
            <a:r>
              <a:rPr lang="zh-CN" altLang="zh-CN" sz="2400" b="1" dirty="0" smtClean="0">
                <a:solidFill>
                  <a:srgbClr val="C00000"/>
                </a:solidFill>
              </a:rPr>
              <a:t>劳动的虔诚赞美</a:t>
            </a:r>
            <a:r>
              <a:rPr lang="zh-CN" altLang="zh-CN" sz="2400" b="1" dirty="0" smtClean="0"/>
              <a:t>和热情讴歌。</a:t>
            </a:r>
            <a:endParaRPr lang="zh-CN" altLang="zh-CN" sz="2400" b="1"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18434" name="Picture 2" descr="http://pic.yupoo.com/onearteveryday/CdC7mhvH/nhD9b.jpg"/>
          <p:cNvPicPr>
            <a:picLocks noChangeAspect="1" noChangeArrowheads="1"/>
          </p:cNvPicPr>
          <p:nvPr/>
        </p:nvPicPr>
        <p:blipFill>
          <a:blip r:embed="rId2" cstate="print"/>
          <a:srcRect/>
          <a:stretch>
            <a:fillRect/>
          </a:stretch>
        </p:blipFill>
        <p:spPr bwMode="auto">
          <a:xfrm>
            <a:off x="1115616" y="-27384"/>
            <a:ext cx="6574643" cy="4536504"/>
          </a:xfrm>
          <a:prstGeom prst="rect">
            <a:avLst/>
          </a:prstGeom>
          <a:noFill/>
        </p:spPr>
      </p:pic>
      <p:sp>
        <p:nvSpPr>
          <p:cNvPr id="5" name="矩形 4"/>
          <p:cNvSpPr/>
          <p:nvPr/>
        </p:nvSpPr>
        <p:spPr>
          <a:xfrm>
            <a:off x="251520" y="4509120"/>
            <a:ext cx="8568952" cy="2369880"/>
          </a:xfrm>
          <a:prstGeom prst="rect">
            <a:avLst/>
          </a:prstGeom>
        </p:spPr>
        <p:txBody>
          <a:bodyPr wrap="square">
            <a:spAutoFit/>
          </a:bodyPr>
          <a:lstStyle/>
          <a:p>
            <a:r>
              <a:rPr lang="en-US" altLang="zh-CN" sz="2800" b="1" dirty="0" smtClean="0">
                <a:solidFill>
                  <a:srgbClr val="C00000"/>
                </a:solidFill>
              </a:rPr>
              <a:t>《</a:t>
            </a:r>
            <a:r>
              <a:rPr lang="zh-CN" altLang="en-US" sz="2800" b="1" dirty="0" smtClean="0">
                <a:solidFill>
                  <a:srgbClr val="C00000"/>
                </a:solidFill>
              </a:rPr>
              <a:t>纺织女</a:t>
            </a:r>
            <a:r>
              <a:rPr lang="en-US" altLang="zh-CN" sz="2800" b="1" dirty="0" smtClean="0">
                <a:solidFill>
                  <a:srgbClr val="C00000"/>
                </a:solidFill>
              </a:rPr>
              <a:t>》</a:t>
            </a:r>
            <a:r>
              <a:rPr lang="zh-CN" altLang="en-US" sz="2400" b="1" dirty="0" smtClean="0"/>
              <a:t>是委拉斯贵兹</a:t>
            </a:r>
            <a:r>
              <a:rPr lang="en-US" altLang="zh-CN" sz="2400" b="1" dirty="0" smtClean="0"/>
              <a:t>﹙1599-1660﹚58</a:t>
            </a:r>
            <a:r>
              <a:rPr lang="zh-CN" altLang="en-US" sz="2400" b="1" dirty="0" smtClean="0"/>
              <a:t>岁时的作品。这幅画是根据神话传说</a:t>
            </a:r>
            <a:r>
              <a:rPr lang="en-US" altLang="zh-CN" sz="2400" b="1" dirty="0" smtClean="0"/>
              <a:t>《</a:t>
            </a:r>
            <a:r>
              <a:rPr lang="zh-CN" altLang="en-US" sz="2400" b="1" dirty="0" smtClean="0"/>
              <a:t>变形记</a:t>
            </a:r>
            <a:r>
              <a:rPr lang="en-US" altLang="zh-CN" sz="2400" b="1" dirty="0" smtClean="0"/>
              <a:t>》</a:t>
            </a:r>
            <a:r>
              <a:rPr lang="zh-CN" altLang="en-US" sz="2400" b="1" dirty="0" smtClean="0"/>
              <a:t>创作而成。古时有位凡女阿涅克剌炫耀自己的纺织手艺超过工艺的女神雅典娜，并与之比试，在刺绣中体现奥林匹斯众神的丑闻。这使女神雅典娜十分恼火，一气之下就把这位聪明的少女变为蜘蛛。实际上是画家借题描绘了西班牙皇家壁毯工场的女工劳动场景。</a:t>
            </a:r>
            <a:endParaRPr lang="zh-CN" altLang="en-US" sz="2400" b="1"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dirty="0"/>
          </a:p>
        </p:txBody>
      </p:sp>
      <p:pic>
        <p:nvPicPr>
          <p:cNvPr id="24578" name="Picture 2"/>
          <p:cNvPicPr>
            <a:picLocks noChangeAspect="1" noChangeArrowheads="1"/>
          </p:cNvPicPr>
          <p:nvPr/>
        </p:nvPicPr>
        <p:blipFill>
          <a:blip r:embed="rId2" cstate="print"/>
          <a:srcRect/>
          <a:stretch>
            <a:fillRect/>
          </a:stretch>
        </p:blipFill>
        <p:spPr bwMode="auto">
          <a:xfrm>
            <a:off x="179512" y="44624"/>
            <a:ext cx="6696744" cy="6723006"/>
          </a:xfrm>
          <a:prstGeom prst="rect">
            <a:avLst/>
          </a:prstGeom>
          <a:noFill/>
          <a:ln w="9525">
            <a:noFill/>
            <a:miter lim="800000"/>
            <a:headEnd/>
            <a:tailEnd/>
          </a:ln>
        </p:spPr>
      </p:pic>
      <p:sp>
        <p:nvSpPr>
          <p:cNvPr id="5" name="TextBox 4"/>
          <p:cNvSpPr txBox="1"/>
          <p:nvPr/>
        </p:nvSpPr>
        <p:spPr>
          <a:xfrm>
            <a:off x="7020272" y="692696"/>
            <a:ext cx="1415772" cy="4896544"/>
          </a:xfrm>
          <a:prstGeom prst="rect">
            <a:avLst/>
          </a:prstGeom>
          <a:noFill/>
        </p:spPr>
        <p:txBody>
          <a:bodyPr vert="eaVert" wrap="square" rtlCol="0">
            <a:spAutoFit/>
          </a:bodyPr>
          <a:lstStyle/>
          <a:p>
            <a:r>
              <a:rPr lang="zh-CN" altLang="en-US" sz="4000" b="1" dirty="0" smtClean="0"/>
              <a:t>铁肩担道义（中国画）</a:t>
            </a:r>
            <a:endParaRPr lang="en-US" altLang="zh-CN" sz="4000" b="1" dirty="0" smtClean="0"/>
          </a:p>
          <a:p>
            <a:r>
              <a:rPr lang="en-US" altLang="zh-CN" sz="4000" b="1" dirty="0" smtClean="0"/>
              <a:t>              </a:t>
            </a:r>
            <a:r>
              <a:rPr lang="zh-CN" altLang="en-US" sz="4000" b="1" dirty="0" smtClean="0"/>
              <a:t>潘荣本</a:t>
            </a:r>
            <a:endParaRPr lang="zh-CN" altLang="en-US" sz="40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1985" name="Picture 1"/>
          <p:cNvPicPr>
            <a:picLocks noChangeAspect="1" noChangeArrowheads="1"/>
          </p:cNvPicPr>
          <p:nvPr/>
        </p:nvPicPr>
        <p:blipFill>
          <a:blip r:embed="rId2" cstate="print"/>
          <a:srcRect/>
          <a:stretch>
            <a:fillRect/>
          </a:stretch>
        </p:blipFill>
        <p:spPr bwMode="auto">
          <a:xfrm>
            <a:off x="567927" y="332656"/>
            <a:ext cx="7892505" cy="58326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4034" name="Picture 2"/>
          <p:cNvPicPr>
            <a:picLocks noChangeAspect="1" noChangeArrowheads="1"/>
          </p:cNvPicPr>
          <p:nvPr/>
        </p:nvPicPr>
        <p:blipFill>
          <a:blip r:embed="rId2" cstate="print"/>
          <a:srcRect/>
          <a:stretch>
            <a:fillRect/>
          </a:stretch>
        </p:blipFill>
        <p:spPr bwMode="auto">
          <a:xfrm>
            <a:off x="701570" y="-27384"/>
            <a:ext cx="7686854" cy="5976664"/>
          </a:xfrm>
          <a:prstGeom prst="rect">
            <a:avLst/>
          </a:prstGeom>
          <a:noFill/>
          <a:ln w="9525">
            <a:noFill/>
            <a:miter lim="800000"/>
            <a:headEnd/>
            <a:tailEnd/>
          </a:ln>
        </p:spPr>
      </p:pic>
      <p:sp>
        <p:nvSpPr>
          <p:cNvPr id="5" name="TextBox 4"/>
          <p:cNvSpPr txBox="1"/>
          <p:nvPr/>
        </p:nvSpPr>
        <p:spPr>
          <a:xfrm>
            <a:off x="322354" y="6093296"/>
            <a:ext cx="8821646" cy="523220"/>
          </a:xfrm>
          <a:prstGeom prst="rect">
            <a:avLst/>
          </a:prstGeom>
          <a:noFill/>
        </p:spPr>
        <p:txBody>
          <a:bodyPr wrap="none" rtlCol="0">
            <a:spAutoFit/>
          </a:bodyPr>
          <a:lstStyle/>
          <a:p>
            <a:r>
              <a:rPr lang="en-US" altLang="zh-CN" sz="2800" b="1" dirty="0" smtClean="0"/>
              <a:t>1808</a:t>
            </a:r>
            <a:r>
              <a:rPr lang="zh-CN" altLang="en-US" sz="2800" b="1" dirty="0" smtClean="0"/>
              <a:t>年</a:t>
            </a:r>
            <a:r>
              <a:rPr lang="en-US" altLang="zh-CN" sz="2800" b="1" dirty="0" smtClean="0"/>
              <a:t>5</a:t>
            </a:r>
            <a:r>
              <a:rPr lang="zh-CN" altLang="en-US" sz="2800" b="1" dirty="0" smtClean="0"/>
              <a:t>月</a:t>
            </a:r>
            <a:r>
              <a:rPr lang="en-US" altLang="zh-CN" sz="2800" b="1" dirty="0" smtClean="0"/>
              <a:t>3</a:t>
            </a:r>
            <a:r>
              <a:rPr lang="zh-CN" altLang="en-US" sz="2800" b="1" dirty="0" smtClean="0"/>
              <a:t>日夜起义者被枪杀（油画）戈雅（西班牙）</a:t>
            </a:r>
            <a:endParaRPr lang="zh-CN" altLang="en-US" sz="28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0961" name="Picture 1"/>
          <p:cNvPicPr>
            <a:picLocks noChangeAspect="1" noChangeArrowheads="1"/>
          </p:cNvPicPr>
          <p:nvPr/>
        </p:nvPicPr>
        <p:blipFill>
          <a:blip r:embed="rId2" cstate="print"/>
          <a:srcRect/>
          <a:stretch>
            <a:fillRect/>
          </a:stretch>
        </p:blipFill>
        <p:spPr bwMode="auto">
          <a:xfrm>
            <a:off x="179512" y="110000"/>
            <a:ext cx="6624736" cy="6559360"/>
          </a:xfrm>
          <a:prstGeom prst="rect">
            <a:avLst/>
          </a:prstGeom>
          <a:noFill/>
          <a:ln w="9525">
            <a:noFill/>
            <a:miter lim="800000"/>
            <a:headEnd/>
            <a:tailEnd/>
          </a:ln>
        </p:spPr>
      </p:pic>
      <p:sp>
        <p:nvSpPr>
          <p:cNvPr id="5" name="TextBox 4"/>
          <p:cNvSpPr txBox="1"/>
          <p:nvPr/>
        </p:nvSpPr>
        <p:spPr>
          <a:xfrm>
            <a:off x="7246749" y="980728"/>
            <a:ext cx="861774" cy="5609869"/>
          </a:xfrm>
          <a:prstGeom prst="rect">
            <a:avLst/>
          </a:prstGeom>
          <a:noFill/>
        </p:spPr>
        <p:txBody>
          <a:bodyPr vert="eaVert" wrap="none" rtlCol="0">
            <a:spAutoFit/>
          </a:bodyPr>
          <a:lstStyle/>
          <a:p>
            <a:r>
              <a:rPr lang="zh-CN" altLang="en-US" sz="4400" b="1" dirty="0" smtClean="0"/>
              <a:t>艰苦岁月          潘鹤       </a:t>
            </a:r>
            <a:endParaRPr lang="zh-CN" altLang="en-US" sz="44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25602" name="Picture 2" descr="http://pic.gansudaily.com.cn/0/10/54/71/10547140_977906.jpg"/>
          <p:cNvPicPr>
            <a:picLocks noChangeAspect="1" noChangeArrowheads="1"/>
          </p:cNvPicPr>
          <p:nvPr/>
        </p:nvPicPr>
        <p:blipFill>
          <a:blip r:embed="rId2" cstate="print"/>
          <a:srcRect/>
          <a:stretch>
            <a:fillRect/>
          </a:stretch>
        </p:blipFill>
        <p:spPr bwMode="auto">
          <a:xfrm>
            <a:off x="0" y="476672"/>
            <a:ext cx="5439558" cy="3717032"/>
          </a:xfrm>
          <a:prstGeom prst="rect">
            <a:avLst/>
          </a:prstGeom>
          <a:noFill/>
        </p:spPr>
      </p:pic>
      <p:pic>
        <p:nvPicPr>
          <p:cNvPr id="25604" name="Picture 4" descr="http://a0.att.hudong.com/16/51/01300000206900131660518871638.jpg"/>
          <p:cNvPicPr>
            <a:picLocks noChangeAspect="1" noChangeArrowheads="1"/>
          </p:cNvPicPr>
          <p:nvPr/>
        </p:nvPicPr>
        <p:blipFill>
          <a:blip r:embed="rId3" cstate="print"/>
          <a:srcRect/>
          <a:stretch>
            <a:fillRect/>
          </a:stretch>
        </p:blipFill>
        <p:spPr bwMode="auto">
          <a:xfrm>
            <a:off x="4067944" y="2132856"/>
            <a:ext cx="4860031" cy="4399166"/>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sp>
        <p:nvSpPr>
          <p:cNvPr id="4" name="TextBox 3"/>
          <p:cNvSpPr txBox="1"/>
          <p:nvPr/>
        </p:nvSpPr>
        <p:spPr>
          <a:xfrm>
            <a:off x="1691680" y="836712"/>
            <a:ext cx="6120680" cy="5016758"/>
          </a:xfrm>
          <a:prstGeom prst="rect">
            <a:avLst/>
          </a:prstGeom>
          <a:noFill/>
        </p:spPr>
        <p:txBody>
          <a:bodyPr wrap="square" rtlCol="0">
            <a:spAutoFit/>
          </a:bodyPr>
          <a:lstStyle/>
          <a:p>
            <a:r>
              <a:rPr lang="zh-CN" altLang="en-US" sz="4000" b="1" dirty="0" smtClean="0">
                <a:solidFill>
                  <a:srgbClr val="C00000"/>
                </a:solidFill>
              </a:rPr>
              <a:t>通过这些作品的分析我们可以看出，无论中外任何艺术作品，它都是表现形式、艺术语言和内在意蕴的有机、完美、和谐的统一，这样才能使作品更加突出体现画家的情感并成为一幅优秀经典之作。</a:t>
            </a:r>
            <a:endParaRPr lang="zh-CN" altLang="en-US" sz="4000" b="1" dirty="0">
              <a:solidFill>
                <a:srgbClr val="C0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64704" y="836712"/>
            <a:ext cx="8229600" cy="1143000"/>
          </a:xfrm>
        </p:spPr>
        <p:txBody>
          <a:bodyPr>
            <a:normAutofit/>
          </a:bodyPr>
          <a:lstStyle/>
          <a:p>
            <a:r>
              <a:rPr lang="zh-CN" altLang="en-US" sz="6000" b="1" dirty="0" smtClean="0">
                <a:solidFill>
                  <a:srgbClr val="C00000"/>
                </a:solidFill>
                <a:latin typeface="黑体" pitchFamily="49" charset="-122"/>
                <a:ea typeface="黑体" pitchFamily="49" charset="-122"/>
              </a:rPr>
              <a:t>欣 赏</a:t>
            </a:r>
            <a:endParaRPr lang="zh-CN" altLang="en-US" sz="6000" b="1" dirty="0">
              <a:solidFill>
                <a:srgbClr val="C00000"/>
              </a:solidFill>
              <a:latin typeface="黑体" pitchFamily="49" charset="-122"/>
              <a:ea typeface="黑体" pitchFamily="49" charset="-122"/>
            </a:endParaRPr>
          </a:p>
        </p:txBody>
      </p:sp>
      <p:sp>
        <p:nvSpPr>
          <p:cNvPr id="3" name="内容占位符 2"/>
          <p:cNvSpPr>
            <a:spLocks noGrp="1"/>
          </p:cNvSpPr>
          <p:nvPr>
            <p:ph idx="1"/>
          </p:nvPr>
        </p:nvSpPr>
        <p:spPr>
          <a:xfrm>
            <a:off x="914400" y="2636912"/>
            <a:ext cx="8229600" cy="4525963"/>
          </a:xfrm>
        </p:spPr>
        <p:txBody>
          <a:bodyPr>
            <a:normAutofit/>
          </a:bodyPr>
          <a:lstStyle/>
          <a:p>
            <a:r>
              <a:rPr lang="zh-CN" altLang="en-US" sz="4400" b="1" dirty="0" smtClean="0"/>
              <a:t>理解作品的内容和主题</a:t>
            </a:r>
            <a:endParaRPr lang="en-US" altLang="zh-CN" sz="4400" b="1" dirty="0" smtClean="0"/>
          </a:p>
          <a:p>
            <a:r>
              <a:rPr lang="zh-CN" altLang="en-US" sz="4400" b="1" dirty="0" smtClean="0"/>
              <a:t>发</a:t>
            </a:r>
            <a:r>
              <a:rPr lang="zh-CN" altLang="en-US" sz="4400" b="1" dirty="0" smtClean="0"/>
              <a:t>掘作品的深层意蕴</a:t>
            </a:r>
            <a:endParaRPr lang="en-US" altLang="zh-CN" sz="4400" b="1" dirty="0" smtClean="0"/>
          </a:p>
          <a:p>
            <a:r>
              <a:rPr lang="zh-CN" altLang="en-US" sz="4400" b="1" dirty="0" smtClean="0"/>
              <a:t>表</a:t>
            </a:r>
            <a:r>
              <a:rPr lang="zh-CN" altLang="en-US" sz="4400" b="1" dirty="0" smtClean="0"/>
              <a:t>达个人对作品的分析</a:t>
            </a:r>
            <a:endParaRPr lang="zh-CN" altLang="en-US" sz="4400"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dirty="0"/>
          </a:p>
        </p:txBody>
      </p:sp>
      <p:pic>
        <p:nvPicPr>
          <p:cNvPr id="1026" name="Picture 2"/>
          <p:cNvPicPr>
            <a:picLocks noChangeAspect="1" noChangeArrowheads="1"/>
          </p:cNvPicPr>
          <p:nvPr/>
        </p:nvPicPr>
        <p:blipFill>
          <a:blip r:embed="rId2" cstate="print"/>
          <a:srcRect/>
          <a:stretch>
            <a:fillRect/>
          </a:stretch>
        </p:blipFill>
        <p:spPr bwMode="auto">
          <a:xfrm>
            <a:off x="467544" y="44624"/>
            <a:ext cx="2304256" cy="6753854"/>
          </a:xfrm>
          <a:prstGeom prst="rect">
            <a:avLst/>
          </a:prstGeom>
          <a:noFill/>
          <a:ln w="9525">
            <a:noFill/>
            <a:miter lim="800000"/>
            <a:headEnd/>
            <a:tailEnd/>
          </a:ln>
        </p:spPr>
      </p:pic>
      <p:sp>
        <p:nvSpPr>
          <p:cNvPr id="5" name="TextBox 4"/>
          <p:cNvSpPr txBox="1"/>
          <p:nvPr/>
        </p:nvSpPr>
        <p:spPr>
          <a:xfrm>
            <a:off x="3923928" y="1052736"/>
            <a:ext cx="4032448" cy="3970318"/>
          </a:xfrm>
          <a:prstGeom prst="rect">
            <a:avLst/>
          </a:prstGeom>
          <a:noFill/>
        </p:spPr>
        <p:txBody>
          <a:bodyPr wrap="square" rtlCol="0">
            <a:spAutoFit/>
          </a:bodyPr>
          <a:lstStyle/>
          <a:p>
            <a:r>
              <a:rPr lang="zh-CN" altLang="en-US" sz="4400" b="1" dirty="0" smtClean="0">
                <a:solidFill>
                  <a:srgbClr val="C00000"/>
                </a:solidFill>
              </a:rPr>
              <a:t>齐白石</a:t>
            </a:r>
            <a:endParaRPr lang="en-US" altLang="zh-CN" sz="4400" b="1" dirty="0" smtClean="0">
              <a:solidFill>
                <a:srgbClr val="C00000"/>
              </a:solidFill>
            </a:endParaRPr>
          </a:p>
          <a:p>
            <a:r>
              <a:rPr lang="zh-CN" altLang="en-US" sz="4400" b="1" dirty="0" smtClean="0">
                <a:solidFill>
                  <a:srgbClr val="C00000"/>
                </a:solidFill>
              </a:rPr>
              <a:t>荷</a:t>
            </a:r>
            <a:r>
              <a:rPr lang="zh-CN" altLang="en-US" sz="4400" b="1" dirty="0" smtClean="0">
                <a:solidFill>
                  <a:srgbClr val="C00000"/>
                </a:solidFill>
              </a:rPr>
              <a:t>花</a:t>
            </a:r>
            <a:r>
              <a:rPr lang="en-US" altLang="zh-CN" sz="4400" b="1" dirty="0" smtClean="0">
                <a:solidFill>
                  <a:srgbClr val="C00000"/>
                </a:solidFill>
              </a:rPr>
              <a:t>——</a:t>
            </a:r>
            <a:r>
              <a:rPr lang="zh-CN" altLang="en-US" sz="4400" b="1" dirty="0" smtClean="0">
                <a:solidFill>
                  <a:srgbClr val="C00000"/>
                </a:solidFill>
              </a:rPr>
              <a:t>花瓶（和平）</a:t>
            </a:r>
            <a:endParaRPr lang="en-US" altLang="zh-CN" b="1" dirty="0" smtClean="0">
              <a:solidFill>
                <a:srgbClr val="C00000"/>
              </a:solidFill>
            </a:endParaRPr>
          </a:p>
          <a:p>
            <a:r>
              <a:rPr lang="zh-CN" altLang="en-US" sz="4000" dirty="0" smtClean="0"/>
              <a:t>源自中国化的表象事物和深层意境的结合。</a:t>
            </a:r>
            <a:endParaRPr lang="zh-CN" alt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20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2050" name="Picture 2"/>
          <p:cNvPicPr>
            <a:picLocks noChangeAspect="1" noChangeArrowheads="1"/>
          </p:cNvPicPr>
          <p:nvPr/>
        </p:nvPicPr>
        <p:blipFill>
          <a:blip r:embed="rId2" cstate="print"/>
          <a:srcRect/>
          <a:stretch>
            <a:fillRect/>
          </a:stretch>
        </p:blipFill>
        <p:spPr bwMode="auto">
          <a:xfrm>
            <a:off x="179512" y="260648"/>
            <a:ext cx="4032448" cy="6425034"/>
          </a:xfrm>
          <a:prstGeom prst="rect">
            <a:avLst/>
          </a:prstGeom>
          <a:noFill/>
          <a:ln w="9525">
            <a:noFill/>
            <a:miter lim="800000"/>
            <a:headEnd/>
            <a:tailEnd/>
          </a:ln>
        </p:spPr>
      </p:pic>
      <p:sp>
        <p:nvSpPr>
          <p:cNvPr id="5" name="TextBox 4"/>
          <p:cNvSpPr txBox="1"/>
          <p:nvPr/>
        </p:nvSpPr>
        <p:spPr>
          <a:xfrm>
            <a:off x="4788024" y="908720"/>
            <a:ext cx="3600400" cy="5047536"/>
          </a:xfrm>
          <a:prstGeom prst="rect">
            <a:avLst/>
          </a:prstGeom>
          <a:noFill/>
        </p:spPr>
        <p:txBody>
          <a:bodyPr wrap="square" rtlCol="0">
            <a:spAutoFit/>
          </a:bodyPr>
          <a:lstStyle/>
          <a:p>
            <a:r>
              <a:rPr lang="zh-CN" altLang="en-US" sz="4000" b="1" dirty="0" smtClean="0">
                <a:solidFill>
                  <a:srgbClr val="C00000"/>
                </a:solidFill>
              </a:rPr>
              <a:t>李可染</a:t>
            </a:r>
            <a:endParaRPr lang="en-US" altLang="zh-CN" sz="4000" b="1" dirty="0" smtClean="0">
              <a:solidFill>
                <a:srgbClr val="C00000"/>
              </a:solidFill>
            </a:endParaRPr>
          </a:p>
          <a:p>
            <a:r>
              <a:rPr lang="en-US" altLang="zh-CN" sz="4000" b="1" dirty="0" smtClean="0">
                <a:solidFill>
                  <a:srgbClr val="C00000"/>
                </a:solidFill>
              </a:rPr>
              <a:t>《</a:t>
            </a:r>
            <a:r>
              <a:rPr lang="zh-CN" altLang="en-US" sz="4000" b="1" dirty="0" smtClean="0">
                <a:solidFill>
                  <a:srgbClr val="C00000"/>
                </a:solidFill>
              </a:rPr>
              <a:t>万山红遍</a:t>
            </a:r>
            <a:r>
              <a:rPr lang="en-US" altLang="zh-CN" sz="4000" b="1" dirty="0" smtClean="0">
                <a:solidFill>
                  <a:srgbClr val="C00000"/>
                </a:solidFill>
              </a:rPr>
              <a:t>》</a:t>
            </a:r>
          </a:p>
          <a:p>
            <a:endParaRPr lang="en-US" altLang="zh-CN" dirty="0" smtClean="0"/>
          </a:p>
          <a:p>
            <a:r>
              <a:rPr lang="zh-CN" altLang="en-US" sz="2800" dirty="0" smtClean="0"/>
              <a:t>这</a:t>
            </a:r>
            <a:r>
              <a:rPr lang="zh-CN" altLang="en-US" sz="2800" dirty="0" smtClean="0"/>
              <a:t>幅</a:t>
            </a:r>
            <a:r>
              <a:rPr lang="zh-CN" altLang="en-US" sz="2800" dirty="0" smtClean="0"/>
              <a:t>画表现的是毛泽东</a:t>
            </a:r>
            <a:r>
              <a:rPr lang="en-US" altLang="zh-CN" sz="2800" dirty="0" smtClean="0"/>
              <a:t>《</a:t>
            </a:r>
            <a:r>
              <a:rPr lang="zh-CN" altLang="en-US" sz="2800" dirty="0" smtClean="0"/>
              <a:t>沁园春  长沙</a:t>
            </a:r>
            <a:r>
              <a:rPr lang="en-US" altLang="zh-CN" sz="2800" dirty="0" smtClean="0"/>
              <a:t>》</a:t>
            </a:r>
            <a:r>
              <a:rPr lang="zh-CN" altLang="en-US" sz="2800" dirty="0" smtClean="0"/>
              <a:t>词意。墨</a:t>
            </a:r>
            <a:r>
              <a:rPr lang="zh-CN" altLang="en-US" sz="2800" dirty="0" smtClean="0"/>
              <a:t>笔山</a:t>
            </a:r>
            <a:r>
              <a:rPr lang="zh-CN" altLang="en-US" sz="2800" dirty="0" smtClean="0"/>
              <a:t>水大面积的以朱砂点染为朱红色调，红</a:t>
            </a:r>
            <a:r>
              <a:rPr lang="zh-CN" altLang="en-US" sz="2800" dirty="0" smtClean="0"/>
              <a:t>与墨</a:t>
            </a:r>
            <a:r>
              <a:rPr lang="zh-CN" altLang="en-US" sz="2800" dirty="0" smtClean="0"/>
              <a:t>色形成强烈的对比，从而表现出祖国锦绣河山深秋季节的特点。</a:t>
            </a:r>
            <a:endParaRPr lang="zh-CN" alt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20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dirty="0"/>
          </a:p>
        </p:txBody>
      </p:sp>
      <p:pic>
        <p:nvPicPr>
          <p:cNvPr id="3074" name="Picture 2"/>
          <p:cNvPicPr>
            <a:picLocks noChangeAspect="1" noChangeArrowheads="1"/>
          </p:cNvPicPr>
          <p:nvPr/>
        </p:nvPicPr>
        <p:blipFill>
          <a:blip r:embed="rId2" cstate="print"/>
          <a:srcRect/>
          <a:stretch>
            <a:fillRect/>
          </a:stretch>
        </p:blipFill>
        <p:spPr bwMode="auto">
          <a:xfrm>
            <a:off x="179512" y="260648"/>
            <a:ext cx="4608512" cy="6394652"/>
          </a:xfrm>
          <a:prstGeom prst="rect">
            <a:avLst/>
          </a:prstGeom>
          <a:noFill/>
          <a:ln w="9525">
            <a:noFill/>
            <a:miter lim="800000"/>
            <a:headEnd/>
            <a:tailEnd/>
          </a:ln>
        </p:spPr>
      </p:pic>
      <p:sp>
        <p:nvSpPr>
          <p:cNvPr id="5" name="TextBox 4"/>
          <p:cNvSpPr txBox="1"/>
          <p:nvPr/>
        </p:nvSpPr>
        <p:spPr>
          <a:xfrm>
            <a:off x="4932040" y="908720"/>
            <a:ext cx="3672408" cy="3939540"/>
          </a:xfrm>
          <a:prstGeom prst="rect">
            <a:avLst/>
          </a:prstGeom>
          <a:noFill/>
        </p:spPr>
        <p:txBody>
          <a:bodyPr wrap="square" rtlCol="0">
            <a:spAutoFit/>
          </a:bodyPr>
          <a:lstStyle/>
          <a:p>
            <a:r>
              <a:rPr lang="zh-CN" altLang="en-US" sz="3600" b="1" dirty="0" smtClean="0">
                <a:solidFill>
                  <a:srgbClr val="C00000"/>
                </a:solidFill>
              </a:rPr>
              <a:t>维米尔</a:t>
            </a:r>
            <a:endParaRPr lang="en-US" altLang="zh-CN" sz="3600" b="1" dirty="0" smtClean="0">
              <a:solidFill>
                <a:srgbClr val="C00000"/>
              </a:solidFill>
            </a:endParaRPr>
          </a:p>
          <a:p>
            <a:r>
              <a:rPr lang="en-US" altLang="zh-CN" sz="3600" b="1" dirty="0" smtClean="0">
                <a:solidFill>
                  <a:srgbClr val="C00000"/>
                </a:solidFill>
              </a:rPr>
              <a:t>《</a:t>
            </a:r>
            <a:r>
              <a:rPr lang="zh-CN" altLang="en-US" sz="3600" b="1" dirty="0" smtClean="0">
                <a:solidFill>
                  <a:srgbClr val="C00000"/>
                </a:solidFill>
              </a:rPr>
              <a:t>倒牛奶的女人</a:t>
            </a:r>
            <a:r>
              <a:rPr lang="en-US" altLang="zh-CN" sz="3600" b="1" dirty="0" smtClean="0">
                <a:solidFill>
                  <a:srgbClr val="C00000"/>
                </a:solidFill>
              </a:rPr>
              <a:t>》</a:t>
            </a:r>
          </a:p>
          <a:p>
            <a:endParaRPr lang="en-US" altLang="zh-CN" dirty="0" smtClean="0"/>
          </a:p>
          <a:p>
            <a:r>
              <a:rPr lang="zh-CN" altLang="en-US" sz="3200" dirty="0" smtClean="0"/>
              <a:t>作品具有形体结实、结构精制、色调和谐清新的特点，</a:t>
            </a:r>
            <a:endParaRPr lang="en-US" altLang="zh-CN" sz="3200" dirty="0" smtClean="0"/>
          </a:p>
          <a:p>
            <a:r>
              <a:rPr lang="zh-CN" altLang="en-US" sz="3200" dirty="0" smtClean="0"/>
              <a:t>出</a:t>
            </a:r>
            <a:r>
              <a:rPr lang="zh-CN" altLang="en-US" sz="3200" dirty="0" smtClean="0"/>
              <a:t>色地表现了光和室内的空间感。</a:t>
            </a:r>
            <a:endParaRPr lang="zh-CN"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20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20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098" name="Picture 2"/>
          <p:cNvPicPr>
            <a:picLocks noChangeAspect="1" noChangeArrowheads="1"/>
          </p:cNvPicPr>
          <p:nvPr/>
        </p:nvPicPr>
        <p:blipFill>
          <a:blip r:embed="rId2" cstate="print"/>
          <a:srcRect/>
          <a:stretch>
            <a:fillRect/>
          </a:stretch>
        </p:blipFill>
        <p:spPr bwMode="auto">
          <a:xfrm>
            <a:off x="2411760" y="19959"/>
            <a:ext cx="2898271" cy="4993217"/>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144016" y="0"/>
            <a:ext cx="2195736" cy="2768537"/>
          </a:xfrm>
          <a:prstGeom prst="rect">
            <a:avLst/>
          </a:prstGeom>
          <a:noFill/>
          <a:ln w="9525">
            <a:noFill/>
            <a:miter lim="800000"/>
            <a:headEnd/>
            <a:tailEnd/>
          </a:ln>
        </p:spPr>
      </p:pic>
      <p:pic>
        <p:nvPicPr>
          <p:cNvPr id="4100" name="Picture 4"/>
          <p:cNvPicPr>
            <a:picLocks noGrp="1" noChangeAspect="1" noChangeArrowheads="1"/>
          </p:cNvPicPr>
          <p:nvPr>
            <p:ph idx="1"/>
          </p:nvPr>
        </p:nvPicPr>
        <p:blipFill>
          <a:blip r:embed="rId4" cstate="print"/>
          <a:srcRect/>
          <a:stretch>
            <a:fillRect/>
          </a:stretch>
        </p:blipFill>
        <p:spPr bwMode="auto">
          <a:xfrm>
            <a:off x="5940152" y="2636912"/>
            <a:ext cx="2922896" cy="3816424"/>
          </a:xfrm>
          <a:prstGeom prst="rect">
            <a:avLst/>
          </a:prstGeom>
          <a:noFill/>
          <a:ln w="9525">
            <a:noFill/>
            <a:miter lim="800000"/>
            <a:headEnd/>
            <a:tailEnd/>
          </a:ln>
        </p:spPr>
      </p:pic>
      <p:pic>
        <p:nvPicPr>
          <p:cNvPr id="4103" name="Picture 7"/>
          <p:cNvPicPr>
            <a:picLocks noChangeAspect="1" noChangeArrowheads="1"/>
          </p:cNvPicPr>
          <p:nvPr/>
        </p:nvPicPr>
        <p:blipFill>
          <a:blip r:embed="rId5" cstate="print"/>
          <a:srcRect/>
          <a:stretch>
            <a:fillRect/>
          </a:stretch>
        </p:blipFill>
        <p:spPr bwMode="auto">
          <a:xfrm>
            <a:off x="5407296" y="0"/>
            <a:ext cx="3736704" cy="2626792"/>
          </a:xfrm>
          <a:prstGeom prst="rect">
            <a:avLst/>
          </a:prstGeom>
          <a:noFill/>
          <a:ln w="9525">
            <a:noFill/>
            <a:miter lim="800000"/>
            <a:headEnd/>
            <a:tailEnd/>
          </a:ln>
        </p:spPr>
      </p:pic>
      <p:pic>
        <p:nvPicPr>
          <p:cNvPr id="4106" name="Picture 10"/>
          <p:cNvPicPr>
            <a:picLocks noChangeAspect="1" noChangeArrowheads="1"/>
          </p:cNvPicPr>
          <p:nvPr/>
        </p:nvPicPr>
        <p:blipFill>
          <a:blip r:embed="rId6" cstate="print"/>
          <a:srcRect/>
          <a:stretch>
            <a:fillRect/>
          </a:stretch>
        </p:blipFill>
        <p:spPr bwMode="auto">
          <a:xfrm>
            <a:off x="0" y="2852936"/>
            <a:ext cx="2339752" cy="1850036"/>
          </a:xfrm>
          <a:prstGeom prst="rect">
            <a:avLst/>
          </a:prstGeom>
          <a:noFill/>
          <a:ln w="9525">
            <a:noFill/>
            <a:miter lim="800000"/>
            <a:headEnd/>
            <a:tailEnd/>
          </a:ln>
        </p:spPr>
      </p:pic>
      <p:pic>
        <p:nvPicPr>
          <p:cNvPr id="4107" name="Picture 11"/>
          <p:cNvPicPr>
            <a:picLocks noChangeAspect="1" noChangeArrowheads="1"/>
          </p:cNvPicPr>
          <p:nvPr/>
        </p:nvPicPr>
        <p:blipFill>
          <a:blip r:embed="rId7" cstate="print"/>
          <a:srcRect/>
          <a:stretch>
            <a:fillRect/>
          </a:stretch>
        </p:blipFill>
        <p:spPr bwMode="auto">
          <a:xfrm>
            <a:off x="3420980" y="5008604"/>
            <a:ext cx="2519172" cy="1732764"/>
          </a:xfrm>
          <a:prstGeom prst="rect">
            <a:avLst/>
          </a:prstGeom>
          <a:noFill/>
          <a:ln w="9525">
            <a:noFill/>
            <a:miter lim="800000"/>
            <a:headEnd/>
            <a:tailEnd/>
          </a:ln>
        </p:spPr>
      </p:pic>
      <p:sp>
        <p:nvSpPr>
          <p:cNvPr id="12" name="TextBox 11"/>
          <p:cNvSpPr txBox="1"/>
          <p:nvPr/>
        </p:nvSpPr>
        <p:spPr>
          <a:xfrm>
            <a:off x="251520" y="5027692"/>
            <a:ext cx="3168352" cy="1569660"/>
          </a:xfrm>
          <a:prstGeom prst="rect">
            <a:avLst/>
          </a:prstGeom>
          <a:noFill/>
        </p:spPr>
        <p:txBody>
          <a:bodyPr wrap="square" rtlCol="0">
            <a:spAutoFit/>
          </a:bodyPr>
          <a:lstStyle/>
          <a:p>
            <a:r>
              <a:rPr lang="zh-CN" altLang="en-US" sz="3200" b="1" dirty="0" smtClean="0">
                <a:solidFill>
                  <a:srgbClr val="C00000"/>
                </a:solidFill>
              </a:rPr>
              <a:t>任选一幅作品写一篇美术评论小短文（</a:t>
            </a:r>
            <a:r>
              <a:rPr lang="en-US" altLang="zh-CN" sz="3200" b="1" dirty="0" smtClean="0">
                <a:solidFill>
                  <a:srgbClr val="C00000"/>
                </a:solidFill>
              </a:rPr>
              <a:t>100</a:t>
            </a:r>
            <a:r>
              <a:rPr lang="zh-CN" altLang="en-US" sz="3200" b="1" dirty="0" smtClean="0">
                <a:solidFill>
                  <a:srgbClr val="C00000"/>
                </a:solidFill>
              </a:rPr>
              <a:t>字右）</a:t>
            </a:r>
            <a:endParaRPr lang="zh-CN" altLang="en-US" sz="3200" b="1" dirty="0">
              <a:solidFill>
                <a:srgbClr val="C000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dirty="0"/>
          </a:p>
        </p:txBody>
      </p:sp>
      <p:sp>
        <p:nvSpPr>
          <p:cNvPr id="4" name="矩形 3"/>
          <p:cNvSpPr/>
          <p:nvPr/>
        </p:nvSpPr>
        <p:spPr>
          <a:xfrm>
            <a:off x="1259632" y="2060848"/>
            <a:ext cx="6408712" cy="1569660"/>
          </a:xfrm>
          <a:prstGeom prst="rect">
            <a:avLst/>
          </a:prstGeom>
          <a:noFill/>
        </p:spPr>
        <p:txBody>
          <a:bodyPr wrap="square" lIns="91440" tIns="45720" rIns="91440" bIns="45720">
            <a:spAutoFit/>
          </a:bodyPr>
          <a:lstStyle/>
          <a:p>
            <a:pPr algn="ctr"/>
            <a:r>
              <a:rPr lang="zh-CN" altLang="en-US" sz="96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谢    谢</a:t>
            </a:r>
            <a:endParaRPr lang="zh-CN" altLang="en-US" sz="96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3010" name="Picture 2" descr="http://image96.360doc.cn/DownloadImg/2016/04/1507/69811951_1"/>
          <p:cNvPicPr>
            <a:picLocks noChangeAspect="1" noChangeArrowheads="1"/>
          </p:cNvPicPr>
          <p:nvPr/>
        </p:nvPicPr>
        <p:blipFill>
          <a:blip r:embed="rId2" cstate="print"/>
          <a:srcRect/>
          <a:stretch>
            <a:fillRect/>
          </a:stretch>
        </p:blipFill>
        <p:spPr bwMode="auto">
          <a:xfrm>
            <a:off x="251520" y="178270"/>
            <a:ext cx="3135792" cy="6491090"/>
          </a:xfrm>
          <a:prstGeom prst="rect">
            <a:avLst/>
          </a:prstGeom>
          <a:noFill/>
        </p:spPr>
      </p:pic>
      <p:pic>
        <p:nvPicPr>
          <p:cNvPr id="43012" name="Picture 4" descr="http://www.jiaxiangwang.com/fa/images/fa-modern-huangzhou-honghuanfengxue.jpg"/>
          <p:cNvPicPr>
            <a:picLocks noChangeAspect="1" noChangeArrowheads="1"/>
          </p:cNvPicPr>
          <p:nvPr/>
        </p:nvPicPr>
        <p:blipFill>
          <a:blip r:embed="rId3" cstate="print"/>
          <a:srcRect/>
          <a:stretch>
            <a:fillRect/>
          </a:stretch>
        </p:blipFill>
        <p:spPr bwMode="auto">
          <a:xfrm>
            <a:off x="3722074" y="0"/>
            <a:ext cx="5421926" cy="3528392"/>
          </a:xfrm>
          <a:prstGeom prst="rect">
            <a:avLst/>
          </a:prstGeom>
          <a:noFill/>
        </p:spPr>
      </p:pic>
      <p:pic>
        <p:nvPicPr>
          <p:cNvPr id="43014" name="Picture 6" descr="http://gb.cri.cn/chinaabc/chapter20/images/shuochangyong.jpg"/>
          <p:cNvPicPr>
            <a:picLocks noChangeAspect="1" noChangeArrowheads="1"/>
          </p:cNvPicPr>
          <p:nvPr/>
        </p:nvPicPr>
        <p:blipFill>
          <a:blip r:embed="rId4" cstate="print"/>
          <a:srcRect/>
          <a:stretch>
            <a:fillRect/>
          </a:stretch>
        </p:blipFill>
        <p:spPr bwMode="auto">
          <a:xfrm>
            <a:off x="4427984" y="3068960"/>
            <a:ext cx="2592288" cy="336997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sp>
        <p:nvSpPr>
          <p:cNvPr id="4" name="TextBox 3"/>
          <p:cNvSpPr txBox="1"/>
          <p:nvPr/>
        </p:nvSpPr>
        <p:spPr>
          <a:xfrm>
            <a:off x="467544" y="836712"/>
            <a:ext cx="8189189" cy="5016758"/>
          </a:xfrm>
          <a:prstGeom prst="rect">
            <a:avLst/>
          </a:prstGeom>
          <a:noFill/>
        </p:spPr>
        <p:txBody>
          <a:bodyPr wrap="square" rtlCol="0">
            <a:spAutoFit/>
          </a:bodyPr>
          <a:lstStyle/>
          <a:p>
            <a:r>
              <a:rPr lang="zh-CN" altLang="en-US" sz="4000" b="1" dirty="0" smtClean="0">
                <a:solidFill>
                  <a:srgbClr val="C00000"/>
                </a:solidFill>
              </a:rPr>
              <a:t>艺术意蕴</a:t>
            </a:r>
            <a:r>
              <a:rPr lang="zh-CN" altLang="en-US" sz="4000" b="1" dirty="0" smtClean="0"/>
              <a:t>是指深藏在艺术作品中的内在的含义或意味，包括一种内在的</a:t>
            </a:r>
            <a:r>
              <a:rPr lang="zh-CN" altLang="en-US" sz="4000" b="1" dirty="0" smtClean="0">
                <a:solidFill>
                  <a:srgbClr val="C00000"/>
                </a:solidFill>
              </a:rPr>
              <a:t>情感、灵魂、风骨和精神</a:t>
            </a:r>
            <a:r>
              <a:rPr lang="zh-CN" altLang="en-US" sz="4000" b="1" dirty="0" smtClean="0"/>
              <a:t>。体现为一种哲理、诗情或神韵。</a:t>
            </a:r>
            <a:endParaRPr lang="en-US" altLang="zh-CN" sz="4000" b="1" dirty="0" smtClean="0"/>
          </a:p>
          <a:p>
            <a:endParaRPr lang="en-US" altLang="zh-CN" sz="4000" b="1" dirty="0" smtClean="0"/>
          </a:p>
          <a:p>
            <a:r>
              <a:rPr lang="zh-CN" altLang="en-US" sz="4000" b="1" dirty="0" smtClean="0">
                <a:solidFill>
                  <a:srgbClr val="C00000"/>
                </a:solidFill>
              </a:rPr>
              <a:t>艺术意蕴</a:t>
            </a:r>
            <a:r>
              <a:rPr lang="zh-CN" altLang="en-US" sz="4000" b="1" dirty="0" smtClean="0"/>
              <a:t>从一定意义上来讲，就是艺术作品蕴藏的</a:t>
            </a:r>
            <a:r>
              <a:rPr lang="zh-CN" altLang="en-US" sz="4000" b="1" dirty="0" smtClean="0">
                <a:solidFill>
                  <a:srgbClr val="C00000"/>
                </a:solidFill>
              </a:rPr>
              <a:t>文化涵义和人文精神。</a:t>
            </a:r>
            <a:endParaRPr lang="en-US" altLang="zh-CN" sz="4000" b="1" dirty="0" smtClean="0">
              <a:solidFill>
                <a:srgbClr val="C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sp>
        <p:nvSpPr>
          <p:cNvPr id="4" name="TextBox 3"/>
          <p:cNvSpPr txBox="1"/>
          <p:nvPr/>
        </p:nvSpPr>
        <p:spPr>
          <a:xfrm>
            <a:off x="104346" y="1340768"/>
            <a:ext cx="9039654" cy="1446550"/>
          </a:xfrm>
          <a:prstGeom prst="rect">
            <a:avLst/>
          </a:prstGeom>
          <a:noFill/>
        </p:spPr>
        <p:txBody>
          <a:bodyPr wrap="none" rtlCol="0">
            <a:spAutoFit/>
          </a:bodyPr>
          <a:lstStyle/>
          <a:p>
            <a:r>
              <a:rPr lang="zh-CN" altLang="en-US" sz="4800" b="1" dirty="0" smtClean="0"/>
              <a:t>美具有引人向善的作用和力量</a:t>
            </a:r>
            <a:endParaRPr lang="en-US" altLang="zh-CN" sz="4800" b="1" dirty="0" smtClean="0"/>
          </a:p>
          <a:p>
            <a:r>
              <a:rPr lang="en-US" altLang="zh-CN" sz="4000" b="1" dirty="0" smtClean="0"/>
              <a:t>                                 ——</a:t>
            </a:r>
            <a:r>
              <a:rPr lang="zh-CN" altLang="en-US" sz="4000" b="1" dirty="0" smtClean="0"/>
              <a:t>柏拉图（古希腊）</a:t>
            </a:r>
            <a:endParaRPr lang="zh-CN" altLang="en-US" sz="4000" b="1" dirty="0"/>
          </a:p>
        </p:txBody>
      </p:sp>
      <p:sp>
        <p:nvSpPr>
          <p:cNvPr id="5" name="TextBox 4"/>
          <p:cNvSpPr txBox="1"/>
          <p:nvPr/>
        </p:nvSpPr>
        <p:spPr>
          <a:xfrm>
            <a:off x="251520" y="3429000"/>
            <a:ext cx="8759129" cy="2246769"/>
          </a:xfrm>
          <a:prstGeom prst="rect">
            <a:avLst/>
          </a:prstGeom>
          <a:noFill/>
        </p:spPr>
        <p:txBody>
          <a:bodyPr wrap="none" rtlCol="0">
            <a:spAutoFit/>
          </a:bodyPr>
          <a:lstStyle/>
          <a:p>
            <a:r>
              <a:rPr lang="zh-CN" altLang="en-US" sz="4800" b="1" dirty="0" smtClean="0"/>
              <a:t>美与真是一回事，这就是说美</a:t>
            </a:r>
            <a:endParaRPr lang="en-US" altLang="zh-CN" sz="4800" b="1" dirty="0" smtClean="0"/>
          </a:p>
          <a:p>
            <a:r>
              <a:rPr lang="zh-CN" altLang="en-US" sz="4800" b="1" dirty="0" smtClean="0"/>
              <a:t>本身必须是真的</a:t>
            </a:r>
            <a:endParaRPr lang="en-US" altLang="zh-CN" sz="4800" b="1" dirty="0" smtClean="0"/>
          </a:p>
          <a:p>
            <a:r>
              <a:rPr lang="en-US" altLang="zh-CN" sz="4400" b="1" dirty="0" smtClean="0"/>
              <a:t>                            ——</a:t>
            </a:r>
            <a:r>
              <a:rPr lang="zh-CN" altLang="en-US" sz="4400" b="1" dirty="0" smtClean="0"/>
              <a:t>黑格尔（德国）</a:t>
            </a:r>
            <a:endParaRPr lang="zh-CN" altLang="en-US" sz="44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dirty="0"/>
          </a:p>
        </p:txBody>
      </p:sp>
      <p:pic>
        <p:nvPicPr>
          <p:cNvPr id="1026" name="Picture 2" descr="http://a2.att.hudong.com/50/24/14300000895369127803241680817.jpg"/>
          <p:cNvPicPr>
            <a:picLocks noChangeAspect="1" noChangeArrowheads="1"/>
          </p:cNvPicPr>
          <p:nvPr/>
        </p:nvPicPr>
        <p:blipFill>
          <a:blip r:embed="rId2" cstate="print"/>
          <a:srcRect/>
          <a:stretch>
            <a:fillRect/>
          </a:stretch>
        </p:blipFill>
        <p:spPr bwMode="auto">
          <a:xfrm>
            <a:off x="251520" y="980728"/>
            <a:ext cx="5867094" cy="5112568"/>
          </a:xfrm>
          <a:prstGeom prst="rect">
            <a:avLst/>
          </a:prstGeom>
          <a:noFill/>
        </p:spPr>
      </p:pic>
      <p:sp>
        <p:nvSpPr>
          <p:cNvPr id="5" name="矩形 4"/>
          <p:cNvSpPr/>
          <p:nvPr/>
        </p:nvSpPr>
        <p:spPr>
          <a:xfrm>
            <a:off x="6228184" y="188640"/>
            <a:ext cx="2520280" cy="6555641"/>
          </a:xfrm>
          <a:prstGeom prst="rect">
            <a:avLst/>
          </a:prstGeom>
        </p:spPr>
        <p:txBody>
          <a:bodyPr wrap="square">
            <a:spAutoFit/>
          </a:bodyPr>
          <a:lstStyle/>
          <a:p>
            <a:r>
              <a:rPr lang="zh-CN" altLang="en-US" sz="2800" b="1" dirty="0" smtClean="0">
                <a:solidFill>
                  <a:srgbClr val="C00000"/>
                </a:solidFill>
              </a:rPr>
              <a:t>马踏飞燕</a:t>
            </a:r>
            <a:r>
              <a:rPr lang="zh-CN" altLang="en-US" sz="2800" dirty="0" smtClean="0"/>
              <a:t>，又名马超龙雀、铜奔马，为东汉青铜器，</a:t>
            </a:r>
            <a:r>
              <a:rPr lang="en-US" altLang="zh-CN" sz="2800" dirty="0" smtClean="0"/>
              <a:t>1969</a:t>
            </a:r>
            <a:r>
              <a:rPr lang="zh-CN" altLang="en-US" sz="2800" dirty="0" smtClean="0"/>
              <a:t>年出土于甘肃省武威雷台的东汉墓，现藏甘肃省博物馆。</a:t>
            </a:r>
            <a:r>
              <a:rPr lang="en-US" altLang="zh-CN" sz="2800" dirty="0" smtClean="0"/>
              <a:t>1983</a:t>
            </a:r>
            <a:r>
              <a:rPr lang="zh-CN" altLang="en-US" sz="2800" dirty="0" smtClean="0"/>
              <a:t>年</a:t>
            </a:r>
            <a:r>
              <a:rPr lang="en-US" altLang="zh-CN" sz="2800" dirty="0" smtClean="0"/>
              <a:t>10</a:t>
            </a:r>
            <a:r>
              <a:rPr lang="zh-CN" altLang="en-US" sz="2800" dirty="0" smtClean="0"/>
              <a:t>月，马踏飞燕被国家旅游局确定为中国旅游标志，</a:t>
            </a:r>
            <a:r>
              <a:rPr lang="en-US" altLang="zh-CN" sz="2800" dirty="0" smtClean="0"/>
              <a:t>1986</a:t>
            </a:r>
            <a:r>
              <a:rPr lang="zh-CN" altLang="en-US" sz="2800" dirty="0" smtClean="0"/>
              <a:t>年定为国宝级文物。</a:t>
            </a:r>
            <a:endParaRPr lang="zh-CN" alt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sp>
        <p:nvSpPr>
          <p:cNvPr id="4" name="矩形 3"/>
          <p:cNvSpPr/>
          <p:nvPr/>
        </p:nvSpPr>
        <p:spPr>
          <a:xfrm>
            <a:off x="539552" y="3861048"/>
            <a:ext cx="8208912" cy="1815882"/>
          </a:xfrm>
          <a:prstGeom prst="rect">
            <a:avLst/>
          </a:prstGeom>
        </p:spPr>
        <p:txBody>
          <a:bodyPr wrap="square">
            <a:spAutoFit/>
          </a:bodyPr>
          <a:lstStyle/>
          <a:p>
            <a:r>
              <a:rPr lang="zh-CN" altLang="en-US" sz="2800" dirty="0" smtClean="0"/>
              <a:t>艺术家巧妙地用闪电般的刹那将一只凌云飞驰、骁勇矫健的天马表现得淋漓尽致，体现出汉代</a:t>
            </a:r>
            <a:r>
              <a:rPr lang="zh-CN" altLang="en-US" sz="2800" dirty="0" smtClean="0">
                <a:solidFill>
                  <a:srgbClr val="C00000"/>
                </a:solidFill>
              </a:rPr>
              <a:t>奋发向上、豪迈进取</a:t>
            </a:r>
            <a:r>
              <a:rPr lang="zh-CN" altLang="en-US" sz="2800" dirty="0" smtClean="0"/>
              <a:t>的精神。该作品不仅</a:t>
            </a:r>
            <a:r>
              <a:rPr lang="zh-CN" altLang="en-US" sz="2800" dirty="0" smtClean="0">
                <a:solidFill>
                  <a:srgbClr val="C00000"/>
                </a:solidFill>
              </a:rPr>
              <a:t>构思巧妙</a:t>
            </a:r>
            <a:r>
              <a:rPr lang="zh-CN" altLang="en-US" sz="2800" dirty="0" smtClean="0"/>
              <a:t>，而且工艺十分精湛；不仅重在传神，而且造型写实。</a:t>
            </a:r>
            <a:endParaRPr lang="zh-CN" altLang="en-US" sz="2800" dirty="0"/>
          </a:p>
        </p:txBody>
      </p:sp>
      <p:sp>
        <p:nvSpPr>
          <p:cNvPr id="5" name="矩形 4"/>
          <p:cNvSpPr/>
          <p:nvPr/>
        </p:nvSpPr>
        <p:spPr>
          <a:xfrm>
            <a:off x="467544" y="548680"/>
            <a:ext cx="8208912" cy="2677656"/>
          </a:xfrm>
          <a:prstGeom prst="rect">
            <a:avLst/>
          </a:prstGeom>
        </p:spPr>
        <p:txBody>
          <a:bodyPr wrap="square">
            <a:spAutoFit/>
          </a:bodyPr>
          <a:lstStyle/>
          <a:p>
            <a:r>
              <a:rPr lang="zh-CN" altLang="en-US" sz="2800" dirty="0" smtClean="0"/>
              <a:t>奔马正昂首嘶鸣，举足腾跃，一只蹄踏在一只飞翔的燕子身上。从力学上分析，</a:t>
            </a:r>
            <a:r>
              <a:rPr lang="en-US" altLang="zh-CN" sz="2800" dirty="0" smtClean="0"/>
              <a:t>《</a:t>
            </a:r>
            <a:r>
              <a:rPr lang="zh-CN" altLang="en-US" sz="2800" dirty="0" smtClean="0"/>
              <a:t>马踏飞燕</a:t>
            </a:r>
            <a:r>
              <a:rPr lang="en-US" altLang="zh-CN" sz="2800" dirty="0" smtClean="0"/>
              <a:t>》</a:t>
            </a:r>
            <a:r>
              <a:rPr lang="zh-CN" altLang="en-US" sz="2800" dirty="0" smtClean="0"/>
              <a:t>为飞燕找到了重心落点，造成稳定性。这种浪漫主义手法烘托了</a:t>
            </a:r>
            <a:r>
              <a:rPr lang="zh-CN" altLang="en-US" sz="2800" dirty="0" smtClean="0">
                <a:solidFill>
                  <a:srgbClr val="C00000"/>
                </a:solidFill>
              </a:rPr>
              <a:t>骏马矫健的英姿和风驰电掣的神情</a:t>
            </a:r>
            <a:r>
              <a:rPr lang="zh-CN" altLang="en-US" sz="2800" dirty="0" smtClean="0"/>
              <a:t>，给人们丰富的想象力和感染力。既有</a:t>
            </a:r>
            <a:r>
              <a:rPr lang="zh-CN" altLang="en-US" sz="2800" dirty="0" smtClean="0">
                <a:solidFill>
                  <a:srgbClr val="C00000"/>
                </a:solidFill>
              </a:rPr>
              <a:t>力</a:t>
            </a:r>
            <a:r>
              <a:rPr lang="zh-CN" altLang="en-US" sz="2800" dirty="0" smtClean="0"/>
              <a:t>的感觉，又有</a:t>
            </a:r>
            <a:r>
              <a:rPr lang="zh-CN" altLang="en-US" sz="2800" dirty="0" smtClean="0">
                <a:solidFill>
                  <a:srgbClr val="C00000"/>
                </a:solidFill>
              </a:rPr>
              <a:t>动</a:t>
            </a:r>
            <a:r>
              <a:rPr lang="zh-CN" altLang="en-US" sz="2800" dirty="0" smtClean="0"/>
              <a:t>的节奏。</a:t>
            </a:r>
            <a:endParaRPr lang="zh-CN" alt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P spid="5"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19458" name="Picture 2"/>
          <p:cNvPicPr>
            <a:picLocks noChangeAspect="1" noChangeArrowheads="1"/>
          </p:cNvPicPr>
          <p:nvPr/>
        </p:nvPicPr>
        <p:blipFill>
          <a:blip r:embed="rId2" cstate="print"/>
          <a:srcRect/>
          <a:stretch>
            <a:fillRect/>
          </a:stretch>
        </p:blipFill>
        <p:spPr bwMode="auto">
          <a:xfrm>
            <a:off x="35496" y="0"/>
            <a:ext cx="8990607" cy="4437112"/>
          </a:xfrm>
          <a:prstGeom prst="rect">
            <a:avLst/>
          </a:prstGeom>
          <a:noFill/>
          <a:ln w="9525">
            <a:noFill/>
            <a:miter lim="800000"/>
            <a:headEnd/>
            <a:tailEnd/>
          </a:ln>
        </p:spPr>
      </p:pic>
      <p:sp>
        <p:nvSpPr>
          <p:cNvPr id="5" name="矩形 4"/>
          <p:cNvSpPr/>
          <p:nvPr/>
        </p:nvSpPr>
        <p:spPr>
          <a:xfrm>
            <a:off x="216024" y="4509120"/>
            <a:ext cx="8748464" cy="2369880"/>
          </a:xfrm>
          <a:prstGeom prst="rect">
            <a:avLst/>
          </a:prstGeom>
        </p:spPr>
        <p:txBody>
          <a:bodyPr wrap="square">
            <a:spAutoFit/>
          </a:bodyPr>
          <a:lstStyle/>
          <a:p>
            <a:r>
              <a:rPr lang="zh-CN" altLang="en-US" sz="2800" b="1" dirty="0" smtClean="0">
                <a:solidFill>
                  <a:srgbClr val="C00000"/>
                </a:solidFill>
              </a:rPr>
              <a:t>霍去病墓石雕</a:t>
            </a:r>
            <a:r>
              <a:rPr lang="zh-CN" altLang="en-US" sz="2400" b="1" dirty="0" smtClean="0"/>
              <a:t>，多是根据原石自然形态，运用圆雕、浮雕、线刻等手法，雕刻而成。浑厚深沉，粗放豪迈，简练传神。是现存时代最早、保存完整的成组石雕。</a:t>
            </a:r>
            <a:endParaRPr lang="en-US" altLang="zh-CN" sz="2400" b="1" dirty="0" smtClean="0"/>
          </a:p>
          <a:p>
            <a:r>
              <a:rPr lang="zh-CN" altLang="en-US" sz="2400" b="1" dirty="0" smtClean="0"/>
              <a:t>作品以其简洁的造型，粗犷的风格，浑厚雄健的宏伟气势，不仅</a:t>
            </a:r>
            <a:r>
              <a:rPr lang="zh-CN" altLang="en-US" sz="2400" b="1" dirty="0" smtClean="0">
                <a:solidFill>
                  <a:srgbClr val="C00000"/>
                </a:solidFill>
              </a:rPr>
              <a:t>寄托了对英雄的歌颂和哀思</a:t>
            </a:r>
            <a:r>
              <a:rPr lang="zh-CN" altLang="en-US" sz="2400" b="1" dirty="0" smtClean="0"/>
              <a:t>，也反映了强大西汉时代精神面貌。</a:t>
            </a:r>
            <a:endParaRPr lang="zh-CN" alt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down)">
                                      <p:cBhvr>
                                        <p:cTn id="1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497</TotalTime>
  <Words>1483</Words>
  <Application>Microsoft Office PowerPoint</Application>
  <PresentationFormat>全屏显示(4:3)</PresentationFormat>
  <Paragraphs>52</Paragraphs>
  <Slides>26</Slides>
  <Notes>0</Notes>
  <HiddenSlides>0</HiddenSlides>
  <MMClips>0</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Office 主题</vt:lpstr>
      <vt:lpstr>第一单元 美术作品的深层意蕴</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 </vt:lpstr>
      <vt:lpstr>幻灯片 15</vt:lpstr>
      <vt:lpstr>幻灯片 16</vt:lpstr>
      <vt:lpstr>幻灯片 17</vt:lpstr>
      <vt:lpstr>幻灯片 18</vt:lpstr>
      <vt:lpstr>幻灯片 19</vt:lpstr>
      <vt:lpstr>幻灯片 20</vt:lpstr>
      <vt:lpstr>欣 赏</vt:lpstr>
      <vt:lpstr>幻灯片 22</vt:lpstr>
      <vt:lpstr>幻灯片 23</vt:lpstr>
      <vt:lpstr>幻灯片 24</vt:lpstr>
      <vt:lpstr>幻灯片 25</vt:lpstr>
      <vt:lpstr>幻灯片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第一单元 美术作品的深层意蕴</dc:title>
  <cp:lastModifiedBy>Administrator</cp:lastModifiedBy>
  <cp:revision>55</cp:revision>
  <dcterms:modified xsi:type="dcterms:W3CDTF">2017-06-06T04:12:57Z</dcterms:modified>
</cp:coreProperties>
</file>